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72" r:id="rId4"/>
    <p:sldMasterId id="2147483676" r:id="rId5"/>
    <p:sldMasterId id="2147483689" r:id="rId6"/>
  </p:sldMasterIdLst>
  <p:notesMasterIdLst>
    <p:notesMasterId r:id="rId28"/>
  </p:notesMasterIdLst>
  <p:sldIdLst>
    <p:sldId id="257" r:id="rId7"/>
    <p:sldId id="261" r:id="rId8"/>
    <p:sldId id="260" r:id="rId9"/>
    <p:sldId id="262" r:id="rId10"/>
    <p:sldId id="263" r:id="rId11"/>
    <p:sldId id="264" r:id="rId12"/>
    <p:sldId id="258" r:id="rId13"/>
    <p:sldId id="270" r:id="rId14"/>
    <p:sldId id="265" r:id="rId15"/>
    <p:sldId id="269" r:id="rId16"/>
    <p:sldId id="271" r:id="rId17"/>
    <p:sldId id="268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1" r:id="rId26"/>
    <p:sldId id="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3" autoAdjust="0"/>
    <p:restoredTop sz="94473" autoAdjust="0"/>
  </p:normalViewPr>
  <p:slideViewPr>
    <p:cSldViewPr snapToGrid="0">
      <p:cViewPr>
        <p:scale>
          <a:sx n="60" d="100"/>
          <a:sy n="60" d="100"/>
        </p:scale>
        <p:origin x="-300" y="-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1AF42-AD71-4FD0-B7DB-0388C175B0E3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8AD92-5F0C-4C2E-B3B0-83FBBB97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01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https://www.youtube.com/watch?v=4R41VSuXIpk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8AD92-5F0C-4C2E-B3B0-83FBBB979A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7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https://www.youtube.com/watch?v=q_lTyOp5vIg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8AD92-5F0C-4C2E-B3B0-83FBBB979A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5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https://www.youtube.com/watch?v=lOhrqOinYqY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8AD92-5F0C-4C2E-B3B0-83FBBB979A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9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6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5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682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95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81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94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9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031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802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95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68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054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32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0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32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37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04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33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45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7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14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32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38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3660ECD-84EE-42B1-854E-1C7F2A71568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94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78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25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91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84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77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37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3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48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13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0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30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80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3660ECD-84EE-42B1-854E-1C7F2A71568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7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8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8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217D-DAC2-4F9C-8F62-CAC857645DA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2400-E649-4D9A-A8FB-AEA68EA7F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2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66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40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1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8B583-8542-49E5-8E20-BC861D0C2E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A23E6-2E94-4190-85A0-B1EF4B285E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5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182106" y="5172122"/>
            <a:ext cx="106995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en-US" altLang="ko-KR" sz="40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altLang="ko-KR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5: </a:t>
            </a:r>
          </a:p>
          <a:p>
            <a:pPr algn="ctr" latinLnBrk="1"/>
            <a:r>
              <a:rPr lang="en-US" altLang="ko-K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TRÙNG BIẾN HÌNH VÀ TRÙNG </a:t>
            </a:r>
            <a:r>
              <a:rPr lang="en-US" altLang="ko-KR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GIÀY</a:t>
            </a:r>
            <a:endParaRPr lang="en-US" altLang="ko-KR" sz="40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526" y="324412"/>
            <a:ext cx="4971507" cy="3301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840" y="1024158"/>
            <a:ext cx="5722427" cy="3218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57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I. Trùng biến hình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2513" y="1155422"/>
            <a:ext cx="502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3. Sinh sản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327" y="2838268"/>
            <a:ext cx="8913124" cy="2969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5695" y="5909481"/>
            <a:ext cx="726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Hình thức sinh sản của trùng đế biến hình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713863" y="900752"/>
            <a:ext cx="5299880" cy="1835313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thức sinh sản của trùng biến hình là gì?</a:t>
            </a:r>
          </a:p>
        </p:txBody>
      </p:sp>
    </p:spTree>
    <p:extLst>
      <p:ext uri="{BB962C8B-B14F-4D97-AF65-F5344CB8AC3E}">
        <p14:creationId xmlns:p14="http://schemas.microsoft.com/office/powerpoint/2010/main" val="26110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I. Trùng biến hình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2513" y="1155422"/>
            <a:ext cx="502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Sinh sản</a:t>
            </a:r>
          </a:p>
        </p:txBody>
      </p:sp>
      <p:sp>
        <p:nvSpPr>
          <p:cNvPr id="3" name="Rectangle 2"/>
          <p:cNvSpPr/>
          <p:nvPr/>
        </p:nvSpPr>
        <p:spPr>
          <a:xfrm>
            <a:off x="987189" y="2027661"/>
            <a:ext cx="10244918" cy="9541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Khi gặp điều kiện thuận lợi (về thức ăn, nhiệt độ…), trùng biến hình sinh sản theo hình thức phân đôi.</a:t>
            </a:r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438" y="3269232"/>
            <a:ext cx="8913124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II. Trùng giày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556" y="1400165"/>
            <a:ext cx="3566469" cy="534055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11922" y="2676098"/>
            <a:ext cx="506571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sv-SE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 giày thuộc đại diện lớp </a:t>
            </a:r>
            <a:r>
              <a:rPr lang="sv-SE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 Cỏ</a:t>
            </a:r>
            <a:r>
              <a:rPr lang="sv-SE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tế bào đã có sự phân hóa chức năng cho các bộ phận.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156" y="-52353"/>
            <a:ext cx="2309835" cy="120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2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II. Trùng giày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6" t="26855" r="18843" b="15008"/>
          <a:stretch/>
        </p:blipFill>
        <p:spPr>
          <a:xfrm>
            <a:off x="4358833" y="1373786"/>
            <a:ext cx="7698434" cy="5252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194" y="117808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1. Cấu tạo và di chuyển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-122830" y="2866030"/>
            <a:ext cx="4353636" cy="2579427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chú thích các bộ phận của trùng giày vào hình sau?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21624" y="2050349"/>
            <a:ext cx="2156346" cy="955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08478" y="3336313"/>
            <a:ext cx="1569492" cy="559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08478" y="4053385"/>
            <a:ext cx="1665026" cy="791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8014" y="4943564"/>
            <a:ext cx="1905489" cy="791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87775" y="3336313"/>
            <a:ext cx="1569492" cy="559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50984" y="3895870"/>
            <a:ext cx="1306283" cy="5396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50984" y="4435521"/>
            <a:ext cx="1204456" cy="508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00070" y="5069523"/>
            <a:ext cx="1306283" cy="5396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8149" y="-52354"/>
            <a:ext cx="2433851" cy="11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en-US" altLang="ko-KR" dirty="0" smtClean="0"/>
              <a:t>II. </a:t>
            </a:r>
            <a:r>
              <a:rPr lang="en-US" altLang="ko-KR" dirty="0" err="1"/>
              <a:t>Trùng</a:t>
            </a:r>
            <a:r>
              <a:rPr lang="en-US" altLang="ko-KR" dirty="0"/>
              <a:t> </a:t>
            </a:r>
            <a:r>
              <a:rPr lang="en-US" altLang="ko-KR" dirty="0" err="1"/>
              <a:t>giày</a:t>
            </a:r>
            <a:endParaRPr lang="ko-KR" altLang="en-US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064524" y="2381031"/>
            <a:ext cx="9553433" cy="24006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sz="3000" dirty="0">
                <a:latin typeface="Times New Roman" pitchFamily="18" charset="0"/>
                <a:cs typeface="Times New Roman" pitchFamily="18" charset="0"/>
              </a:rPr>
              <a:t>- Trùng giày là động vật </a:t>
            </a:r>
            <a:r>
              <a:rPr lang="sv-SE" sz="3000" dirty="0" smtClean="0">
                <a:latin typeface="Times New Roman" pitchFamily="18" charset="0"/>
                <a:cs typeface="Times New Roman" pitchFamily="18" charset="0"/>
              </a:rPr>
              <a:t>đơn </a:t>
            </a:r>
            <a:r>
              <a:rPr lang="sv-SE" sz="3000" dirty="0">
                <a:latin typeface="Times New Roman" pitchFamily="18" charset="0"/>
                <a:cs typeface="Times New Roman" pitchFamily="18" charset="0"/>
              </a:rPr>
              <a:t>bào.</a:t>
            </a:r>
          </a:p>
          <a:p>
            <a:pPr eaLnBrk="1" hangingPunct="1">
              <a:spcBef>
                <a:spcPct val="50000"/>
              </a:spcBef>
            </a:pPr>
            <a:r>
              <a:rPr lang="sv-SE" sz="3000" dirty="0">
                <a:latin typeface="Times New Roman" pitchFamily="18" charset="0"/>
                <a:cs typeface="Times New Roman" pitchFamily="18" charset="0"/>
              </a:rPr>
              <a:t>- Cấu tạo đã phân hóa thành nhiều bộ phận: nhân lớn, nhân nhỏ, không bào tiêu hóa, không bào co bóp...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Di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165" y="16779"/>
            <a:ext cx="2309835" cy="10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II. Trùng giày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67" y="1296537"/>
            <a:ext cx="511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2. Dinh dưỡng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49" y="-40644"/>
            <a:ext cx="2433851" cy="1126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816" y="1296537"/>
            <a:ext cx="3517697" cy="5334462"/>
          </a:xfrm>
          <a:prstGeom prst="rect">
            <a:avLst/>
          </a:prstGeom>
        </p:spPr>
      </p:pic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9550013" y="2098343"/>
            <a:ext cx="190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bã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706681" y="2225722"/>
            <a:ext cx="5114925" cy="954107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241946" y="2702775"/>
            <a:ext cx="5181600" cy="3581400"/>
          </a:xfrm>
          <a:prstGeom prst="cloudCallout">
            <a:avLst>
              <a:gd name="adj1" fmla="val 88147"/>
              <a:gd name="adj2" fmla="val 23312"/>
            </a:avLst>
          </a:prstGeom>
          <a:solidFill>
            <a:srgbClr val="FFC000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của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120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II. Trùng giày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67" y="1296537"/>
            <a:ext cx="511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Dinh dưỡng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49" y="-40644"/>
            <a:ext cx="2433851" cy="1126937"/>
          </a:xfrm>
          <a:prstGeom prst="rect">
            <a:avLst/>
          </a:prstGeom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04967" y="2091557"/>
            <a:ext cx="2016125" cy="108108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Thức ăn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37839" y="2091557"/>
            <a:ext cx="1655763" cy="1079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miệng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765191" y="1998973"/>
            <a:ext cx="1439863" cy="1223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hầu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9655056" y="1952817"/>
            <a:ext cx="2087562" cy="20161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 bào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tiêu hóa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592444" y="3938892"/>
            <a:ext cx="3225219" cy="1391324"/>
          </a:xfrm>
          <a:prstGeom prst="ellipse">
            <a:avLst/>
          </a:prstGeom>
          <a:solidFill>
            <a:srgbClr val="9BBB59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Biến đổi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nhờ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enzim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373655" y="3676188"/>
            <a:ext cx="3876169" cy="134093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Chất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thải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đến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bào co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bóp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446339" y="5641591"/>
            <a:ext cx="2892815" cy="108108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Lỗ thoát ra ngoài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2631328" y="2610954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5622878" y="2610954"/>
            <a:ext cx="8636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8205054" y="2610954"/>
            <a:ext cx="1269686" cy="2035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>
            <a:off x="9893030" y="4105072"/>
            <a:ext cx="734900" cy="52948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5344106" y="4525740"/>
            <a:ext cx="1066422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3216280" y="5182492"/>
            <a:ext cx="1083346" cy="57628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3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II. Trùng giày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67" y="1296537"/>
            <a:ext cx="511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Dinh dưỡng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49" y="-40644"/>
            <a:ext cx="2433851" cy="11269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4315" y="2725496"/>
            <a:ext cx="10563369" cy="15696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3200">
                <a:latin typeface="Times New Roman" pitchFamily="18" charset="0"/>
                <a:cs typeface="Times New Roman" pitchFamily="18" charset="0"/>
              </a:rPr>
              <a:t>- Chiều đi của thức ăn: Thức ăn </a:t>
            </a:r>
            <a:r>
              <a:rPr lang="en-US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miệng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không bào tiêu hóa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chất lỏng (biến đổi nhờ enzim).</a:t>
            </a:r>
          </a:p>
          <a:p>
            <a:pPr lvl="0"/>
            <a:r>
              <a:rPr lang="en-US" sz="3200">
                <a:latin typeface="Times New Roman" pitchFamily="18" charset="0"/>
                <a:cs typeface="Times New Roman" pitchFamily="18" charset="0"/>
              </a:rPr>
              <a:t>- Chất thải được đưa đến không bào co bóp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lỗ thoát ra ngoài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II. Trùng giày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67" y="1296537"/>
            <a:ext cx="511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Sinh sản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49" y="-40644"/>
            <a:ext cx="2433851" cy="1126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498" y="1487605"/>
            <a:ext cx="6065576" cy="51480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63773" y="2528286"/>
            <a:ext cx="4217158" cy="2265856"/>
          </a:xfrm>
          <a:prstGeom prst="cloudCallout">
            <a:avLst>
              <a:gd name="adj1" fmla="val 59355"/>
              <a:gd name="adj2" fmla="val 5218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 giày sinh sản bằng những hình thức nào?</a:t>
            </a:r>
          </a:p>
        </p:txBody>
      </p:sp>
    </p:spTree>
    <p:extLst>
      <p:ext uri="{BB962C8B-B14F-4D97-AF65-F5344CB8AC3E}">
        <p14:creationId xmlns:p14="http://schemas.microsoft.com/office/powerpoint/2010/main" val="31609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II. Trùng giày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49" y="-40644"/>
            <a:ext cx="2433851" cy="1126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769" y="1336390"/>
            <a:ext cx="511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Sinh sản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314" y="1086292"/>
            <a:ext cx="47625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803" y="4115242"/>
            <a:ext cx="4024481" cy="2640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0769" y="301875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>
                <a:latin typeface="+mj-lt"/>
              </a:rPr>
              <a:t>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sản hữu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ính bằng cách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 hợp.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8646" y="356124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Sinh sản v</a:t>
            </a:r>
            <a:r>
              <a:rPr lang="vi-VN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 tính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ằng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cách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vi-VN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đôi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theo chiều ngang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4831" y="2361420"/>
            <a:ext cx="7079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Trùng giày sinh sản bằn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 hai hình thức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241926" y="-650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vi-VN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2286000" y="685800"/>
            <a:ext cx="0" cy="12192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2286000" y="5334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2362200" y="4913313"/>
            <a:ext cx="0" cy="1182687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8" name="Line 20"/>
          <p:cNvSpPr>
            <a:spLocks noChangeShapeType="1"/>
          </p:cNvSpPr>
          <p:nvPr/>
        </p:nvSpPr>
        <p:spPr bwMode="auto">
          <a:xfrm flipH="1">
            <a:off x="2286000" y="685800"/>
            <a:ext cx="647700" cy="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 flipH="1">
            <a:off x="2362200" y="6092826"/>
            <a:ext cx="2438400" cy="3175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45" name="AutoShape 37"/>
          <p:cNvSpPr>
            <a:spLocks noChangeArrowheads="1"/>
          </p:cNvSpPr>
          <p:nvPr/>
        </p:nvSpPr>
        <p:spPr bwMode="auto">
          <a:xfrm>
            <a:off x="1447800" y="1905000"/>
            <a:ext cx="1905000" cy="2963287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5:</a:t>
            </a:r>
          </a:p>
          <a:p>
            <a:pPr algn="ctr" eaLnBrk="0" hangingPunct="0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46" name="Text Box 38"/>
          <p:cNvSpPr txBox="1">
            <a:spLocks noChangeArrowheads="1"/>
          </p:cNvSpPr>
          <p:nvPr/>
        </p:nvSpPr>
        <p:spPr bwMode="auto">
          <a:xfrm>
            <a:off x="2989262" y="376536"/>
            <a:ext cx="2801939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3581401" y="4005264"/>
            <a:ext cx="2009775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051" name="Group 43"/>
          <p:cNvGrpSpPr>
            <a:grpSpLocks/>
          </p:cNvGrpSpPr>
          <p:nvPr/>
        </p:nvGrpSpPr>
        <p:grpSpPr bwMode="auto">
          <a:xfrm>
            <a:off x="5808664" y="0"/>
            <a:ext cx="4615151" cy="2662238"/>
            <a:chOff x="2699" y="0"/>
            <a:chExt cx="2630" cy="1677"/>
          </a:xfrm>
        </p:grpSpPr>
        <p:sp>
          <p:nvSpPr>
            <p:cNvPr id="43030" name="Line 22"/>
            <p:cNvSpPr>
              <a:spLocks noChangeShapeType="1"/>
            </p:cNvSpPr>
            <p:nvPr/>
          </p:nvSpPr>
          <p:spPr bwMode="auto">
            <a:xfrm>
              <a:off x="2699" y="436"/>
              <a:ext cx="768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1" name="Line 23"/>
            <p:cNvSpPr>
              <a:spLocks noChangeShapeType="1"/>
            </p:cNvSpPr>
            <p:nvPr/>
          </p:nvSpPr>
          <p:spPr bwMode="auto">
            <a:xfrm>
              <a:off x="3515" y="1525"/>
              <a:ext cx="499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3" name="Line 25"/>
            <p:cNvSpPr>
              <a:spLocks noChangeShapeType="1"/>
            </p:cNvSpPr>
            <p:nvPr/>
          </p:nvSpPr>
          <p:spPr bwMode="auto">
            <a:xfrm>
              <a:off x="3515" y="210"/>
              <a:ext cx="48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4" name="Line 26"/>
            <p:cNvSpPr>
              <a:spLocks noChangeShapeType="1"/>
            </p:cNvSpPr>
            <p:nvPr/>
          </p:nvSpPr>
          <p:spPr bwMode="auto">
            <a:xfrm>
              <a:off x="3514" y="799"/>
              <a:ext cx="48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5" name="Line 27"/>
            <p:cNvSpPr>
              <a:spLocks noChangeShapeType="1"/>
            </p:cNvSpPr>
            <p:nvPr/>
          </p:nvSpPr>
          <p:spPr bwMode="auto">
            <a:xfrm flipV="1">
              <a:off x="3515" y="210"/>
              <a:ext cx="0" cy="1315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48" name="Text Box 40"/>
            <p:cNvSpPr txBox="1">
              <a:spLocks noChangeArrowheads="1"/>
            </p:cNvSpPr>
            <p:nvPr/>
          </p:nvSpPr>
          <p:spPr bwMode="auto">
            <a:xfrm>
              <a:off x="4014" y="0"/>
              <a:ext cx="1315" cy="523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 dirty="0">
                  <a:solidFill>
                    <a:srgbClr val="060ABA"/>
                  </a:solidFill>
                  <a:latin typeface="Times New Roman" panose="02020603050405020304" pitchFamily="18" charset="0"/>
                </a:rPr>
                <a:t>1.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 d</a:t>
              </a:r>
              <a:r>
                <a:rPr lang="vi-VN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vi-VN" sz="2400" b="1" dirty="0">
                  <a:solidFill>
                    <a:srgbClr val="060ABA"/>
                  </a:solidFill>
                  <a:latin typeface="Times New Roman" panose="02020603050405020304" pitchFamily="18" charset="0"/>
                </a:rPr>
                <a:t>chuyển</a:t>
              </a:r>
              <a:r>
                <a:rPr lang="vi-VN" b="1" dirty="0">
                  <a:solidFill>
                    <a:srgbClr val="060ABA"/>
                  </a:solidFill>
                  <a:latin typeface="Times New Roman" panose="02020603050405020304" pitchFamily="18" charset="0"/>
                </a:rPr>
                <a:t> </a:t>
              </a:r>
              <a:endParaRPr lang="en-US" sz="2400" b="1" dirty="0">
                <a:solidFill>
                  <a:srgbClr val="060ABA"/>
                </a:solidFill>
              </a:endParaRPr>
            </a:p>
          </p:txBody>
        </p:sp>
        <p:sp>
          <p:nvSpPr>
            <p:cNvPr id="43049" name="Text Box 41"/>
            <p:cNvSpPr txBox="1">
              <a:spLocks noChangeArrowheads="1"/>
            </p:cNvSpPr>
            <p:nvPr/>
          </p:nvSpPr>
          <p:spPr bwMode="auto">
            <a:xfrm>
              <a:off x="4035" y="720"/>
              <a:ext cx="1202" cy="291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2.Dinh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dưỡng</a:t>
              </a:r>
              <a:endParaRPr lang="en-US" sz="2400" b="1" dirty="0">
                <a:solidFill>
                  <a:srgbClr val="060AB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50" name="Text Box 42"/>
            <p:cNvSpPr txBox="1">
              <a:spLocks noChangeArrowheads="1"/>
            </p:cNvSpPr>
            <p:nvPr/>
          </p:nvSpPr>
          <p:spPr bwMode="auto">
            <a:xfrm>
              <a:off x="4059" y="1389"/>
              <a:ext cx="1089" cy="288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endParaRPr lang="en-US" sz="2400" b="1" dirty="0">
                <a:solidFill>
                  <a:srgbClr val="060AB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052" name="Group 44"/>
          <p:cNvGrpSpPr>
            <a:grpSpLocks/>
          </p:cNvGrpSpPr>
          <p:nvPr/>
        </p:nvGrpSpPr>
        <p:grpSpPr bwMode="auto">
          <a:xfrm>
            <a:off x="5664200" y="3644900"/>
            <a:ext cx="4927600" cy="2662238"/>
            <a:chOff x="2699" y="0"/>
            <a:chExt cx="2816" cy="1677"/>
          </a:xfrm>
        </p:grpSpPr>
        <p:sp>
          <p:nvSpPr>
            <p:cNvPr id="43053" name="Line 45"/>
            <p:cNvSpPr>
              <a:spLocks noChangeShapeType="1"/>
            </p:cNvSpPr>
            <p:nvPr/>
          </p:nvSpPr>
          <p:spPr bwMode="auto">
            <a:xfrm>
              <a:off x="2699" y="436"/>
              <a:ext cx="768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54" name="Line 46"/>
            <p:cNvSpPr>
              <a:spLocks noChangeShapeType="1"/>
            </p:cNvSpPr>
            <p:nvPr/>
          </p:nvSpPr>
          <p:spPr bwMode="auto">
            <a:xfrm>
              <a:off x="3515" y="1525"/>
              <a:ext cx="499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55" name="Line 47"/>
            <p:cNvSpPr>
              <a:spLocks noChangeShapeType="1"/>
            </p:cNvSpPr>
            <p:nvPr/>
          </p:nvSpPr>
          <p:spPr bwMode="auto">
            <a:xfrm>
              <a:off x="3515" y="210"/>
              <a:ext cx="48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56" name="Line 48"/>
            <p:cNvSpPr>
              <a:spLocks noChangeShapeType="1"/>
            </p:cNvSpPr>
            <p:nvPr/>
          </p:nvSpPr>
          <p:spPr bwMode="auto">
            <a:xfrm>
              <a:off x="3560" y="799"/>
              <a:ext cx="48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57" name="Line 49"/>
            <p:cNvSpPr>
              <a:spLocks noChangeShapeType="1"/>
            </p:cNvSpPr>
            <p:nvPr/>
          </p:nvSpPr>
          <p:spPr bwMode="auto">
            <a:xfrm flipV="1">
              <a:off x="3515" y="210"/>
              <a:ext cx="0" cy="1315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58" name="Text Box 50"/>
            <p:cNvSpPr txBox="1">
              <a:spLocks noChangeArrowheads="1"/>
            </p:cNvSpPr>
            <p:nvPr/>
          </p:nvSpPr>
          <p:spPr bwMode="auto">
            <a:xfrm>
              <a:off x="4014" y="0"/>
              <a:ext cx="1501" cy="291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 dirty="0">
                  <a:solidFill>
                    <a:srgbClr val="060ABA"/>
                  </a:solidFill>
                  <a:latin typeface="Times New Roman" panose="02020603050405020304" pitchFamily="18" charset="0"/>
                </a:rPr>
                <a:t>1.Cấu tạo</a:t>
              </a:r>
              <a:endParaRPr lang="en-US" sz="1400" b="1" i="1" dirty="0">
                <a:solidFill>
                  <a:srgbClr val="060AB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59" name="Text Box 51"/>
            <p:cNvSpPr txBox="1">
              <a:spLocks noChangeArrowheads="1"/>
            </p:cNvSpPr>
            <p:nvPr/>
          </p:nvSpPr>
          <p:spPr bwMode="auto">
            <a:xfrm>
              <a:off x="4082" y="754"/>
              <a:ext cx="1337" cy="291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2. 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Dinh</a:t>
              </a: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dưỡng</a:t>
              </a:r>
              <a:endParaRPr lang="en-US" sz="2400" b="1" dirty="0">
                <a:solidFill>
                  <a:srgbClr val="060AB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60" name="Text Box 52"/>
            <p:cNvSpPr txBox="1">
              <a:spLocks noChangeArrowheads="1"/>
            </p:cNvSpPr>
            <p:nvPr/>
          </p:nvSpPr>
          <p:spPr bwMode="auto">
            <a:xfrm>
              <a:off x="4059" y="1389"/>
              <a:ext cx="1089" cy="288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60ABA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endParaRPr lang="en-US" sz="2400" b="1" dirty="0">
                <a:solidFill>
                  <a:srgbClr val="060AB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061" name="Line 53"/>
          <p:cNvSpPr>
            <a:spLocks noChangeShapeType="1"/>
          </p:cNvSpPr>
          <p:nvPr/>
        </p:nvSpPr>
        <p:spPr bwMode="auto">
          <a:xfrm>
            <a:off x="4800600" y="4646612"/>
            <a:ext cx="0" cy="1449388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3062" name="Picture 54" descr="trung gi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593" y="4437064"/>
            <a:ext cx="1346413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63" name="Group 55"/>
          <p:cNvGrpSpPr>
            <a:grpSpLocks/>
          </p:cNvGrpSpPr>
          <p:nvPr/>
        </p:nvGrpSpPr>
        <p:grpSpPr bwMode="auto">
          <a:xfrm>
            <a:off x="4738688" y="976314"/>
            <a:ext cx="2195512" cy="2376487"/>
            <a:chOff x="113" y="2296"/>
            <a:chExt cx="1383" cy="1497"/>
          </a:xfrm>
        </p:grpSpPr>
        <p:sp>
          <p:nvSpPr>
            <p:cNvPr id="4100" name="Freeform 4"/>
            <p:cNvSpPr>
              <a:spLocks/>
            </p:cNvSpPr>
            <p:nvPr/>
          </p:nvSpPr>
          <p:spPr bwMode="auto">
            <a:xfrm>
              <a:off x="113" y="2296"/>
              <a:ext cx="1383" cy="1497"/>
            </a:xfrm>
            <a:custGeom>
              <a:avLst/>
              <a:gdLst>
                <a:gd name="T0" fmla="*/ 196850 w 2126"/>
                <a:gd name="T1" fmla="*/ 1638300 h 1896"/>
                <a:gd name="T2" fmla="*/ 341312 w 2126"/>
                <a:gd name="T3" fmla="*/ 1144588 h 1896"/>
                <a:gd name="T4" fmla="*/ 211137 w 2126"/>
                <a:gd name="T5" fmla="*/ 593725 h 1896"/>
                <a:gd name="T6" fmla="*/ 1606550 w 2126"/>
                <a:gd name="T7" fmla="*/ 585788 h 1896"/>
                <a:gd name="T8" fmla="*/ 1879600 w 2126"/>
                <a:gd name="T9" fmla="*/ 350838 h 1896"/>
                <a:gd name="T10" fmla="*/ 2051050 w 2126"/>
                <a:gd name="T11" fmla="*/ 38100 h 1896"/>
                <a:gd name="T12" fmla="*/ 2322512 w 2126"/>
                <a:gd name="T13" fmla="*/ 100012 h 1896"/>
                <a:gd name="T14" fmla="*/ 2563812 w 2126"/>
                <a:gd name="T15" fmla="*/ 196850 h 1896"/>
                <a:gd name="T16" fmla="*/ 2830512 w 2126"/>
                <a:gd name="T17" fmla="*/ 1000125 h 1896"/>
                <a:gd name="T18" fmla="*/ 2903537 w 2126"/>
                <a:gd name="T19" fmla="*/ 1800225 h 1896"/>
                <a:gd name="T20" fmla="*/ 3176587 w 2126"/>
                <a:gd name="T21" fmla="*/ 2227263 h 1896"/>
                <a:gd name="T22" fmla="*/ 3314700 w 2126"/>
                <a:gd name="T23" fmla="*/ 2500313 h 1896"/>
                <a:gd name="T24" fmla="*/ 3113087 w 2126"/>
                <a:gd name="T25" fmla="*/ 2668588 h 1896"/>
                <a:gd name="T26" fmla="*/ 3041649 w 2126"/>
                <a:gd name="T27" fmla="*/ 3009900 h 1896"/>
                <a:gd name="T28" fmla="*/ 2735262 w 2126"/>
                <a:gd name="T29" fmla="*/ 2971800 h 1896"/>
                <a:gd name="T30" fmla="*/ 2459037 w 2126"/>
                <a:gd name="T31" fmla="*/ 2851150 h 1896"/>
                <a:gd name="T32" fmla="*/ 1879600 w 2126"/>
                <a:gd name="T33" fmla="*/ 2424113 h 1896"/>
                <a:gd name="T34" fmla="*/ 1708150 w 2126"/>
                <a:gd name="T35" fmla="*/ 2971800 h 1896"/>
                <a:gd name="T36" fmla="*/ 979487 w 2126"/>
                <a:gd name="T37" fmla="*/ 2422525 h 1896"/>
                <a:gd name="T38" fmla="*/ 717550 w 2126"/>
                <a:gd name="T39" fmla="*/ 2578100 h 1896"/>
                <a:gd name="T40" fmla="*/ 615950 w 2126"/>
                <a:gd name="T41" fmla="*/ 2540000 h 1896"/>
                <a:gd name="T42" fmla="*/ 544512 w 2126"/>
                <a:gd name="T43" fmla="*/ 2189163 h 1896"/>
                <a:gd name="T44" fmla="*/ 444500 w 2126"/>
                <a:gd name="T45" fmla="*/ 2151063 h 1896"/>
                <a:gd name="T46" fmla="*/ 196850 w 2126"/>
                <a:gd name="T47" fmla="*/ 1638300 h 18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26"/>
                <a:gd name="T73" fmla="*/ 0 h 1896"/>
                <a:gd name="T74" fmla="*/ 2126 w 2126"/>
                <a:gd name="T75" fmla="*/ 1896 h 189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26" h="1896">
                  <a:moveTo>
                    <a:pt x="124" y="1032"/>
                  </a:moveTo>
                  <a:cubicBezTo>
                    <a:pt x="98" y="920"/>
                    <a:pt x="214" y="831"/>
                    <a:pt x="215" y="721"/>
                  </a:cubicBezTo>
                  <a:cubicBezTo>
                    <a:pt x="216" y="611"/>
                    <a:pt x="0" y="433"/>
                    <a:pt x="133" y="374"/>
                  </a:cubicBezTo>
                  <a:cubicBezTo>
                    <a:pt x="160" y="63"/>
                    <a:pt x="793" y="377"/>
                    <a:pt x="1012" y="369"/>
                  </a:cubicBezTo>
                  <a:cubicBezTo>
                    <a:pt x="1073" y="323"/>
                    <a:pt x="1125" y="269"/>
                    <a:pt x="1184" y="221"/>
                  </a:cubicBezTo>
                  <a:cubicBezTo>
                    <a:pt x="1208" y="116"/>
                    <a:pt x="1226" y="94"/>
                    <a:pt x="1292" y="24"/>
                  </a:cubicBezTo>
                  <a:cubicBezTo>
                    <a:pt x="1337" y="0"/>
                    <a:pt x="1409" y="46"/>
                    <a:pt x="1463" y="63"/>
                  </a:cubicBezTo>
                  <a:cubicBezTo>
                    <a:pt x="1517" y="80"/>
                    <a:pt x="1562" y="30"/>
                    <a:pt x="1615" y="124"/>
                  </a:cubicBezTo>
                  <a:cubicBezTo>
                    <a:pt x="1680" y="226"/>
                    <a:pt x="1747" y="462"/>
                    <a:pt x="1783" y="630"/>
                  </a:cubicBezTo>
                  <a:cubicBezTo>
                    <a:pt x="1819" y="798"/>
                    <a:pt x="1793" y="1005"/>
                    <a:pt x="1829" y="1134"/>
                  </a:cubicBezTo>
                  <a:cubicBezTo>
                    <a:pt x="1919" y="1330"/>
                    <a:pt x="1862" y="1241"/>
                    <a:pt x="2001" y="1403"/>
                  </a:cubicBezTo>
                  <a:cubicBezTo>
                    <a:pt x="2041" y="1452"/>
                    <a:pt x="2055" y="1519"/>
                    <a:pt x="2088" y="1575"/>
                  </a:cubicBezTo>
                  <a:cubicBezTo>
                    <a:pt x="2126" y="1707"/>
                    <a:pt x="2008" y="1554"/>
                    <a:pt x="1961" y="1681"/>
                  </a:cubicBezTo>
                  <a:cubicBezTo>
                    <a:pt x="1912" y="1815"/>
                    <a:pt x="2048" y="1845"/>
                    <a:pt x="1916" y="1896"/>
                  </a:cubicBezTo>
                  <a:cubicBezTo>
                    <a:pt x="1853" y="1888"/>
                    <a:pt x="1787" y="1888"/>
                    <a:pt x="1723" y="1872"/>
                  </a:cubicBezTo>
                  <a:cubicBezTo>
                    <a:pt x="1662" y="1856"/>
                    <a:pt x="1549" y="1796"/>
                    <a:pt x="1549" y="1796"/>
                  </a:cubicBezTo>
                  <a:cubicBezTo>
                    <a:pt x="1434" y="1699"/>
                    <a:pt x="1323" y="1581"/>
                    <a:pt x="1184" y="1527"/>
                  </a:cubicBezTo>
                  <a:cubicBezTo>
                    <a:pt x="1078" y="1769"/>
                    <a:pt x="1106" y="1651"/>
                    <a:pt x="1076" y="1872"/>
                  </a:cubicBezTo>
                  <a:cubicBezTo>
                    <a:pt x="880" y="1834"/>
                    <a:pt x="806" y="1596"/>
                    <a:pt x="617" y="1526"/>
                  </a:cubicBezTo>
                  <a:cubicBezTo>
                    <a:pt x="603" y="1502"/>
                    <a:pt x="473" y="1643"/>
                    <a:pt x="452" y="1624"/>
                  </a:cubicBezTo>
                  <a:cubicBezTo>
                    <a:pt x="435" y="1608"/>
                    <a:pt x="405" y="1619"/>
                    <a:pt x="388" y="1600"/>
                  </a:cubicBezTo>
                  <a:cubicBezTo>
                    <a:pt x="341" y="1546"/>
                    <a:pt x="376" y="1443"/>
                    <a:pt x="343" y="1379"/>
                  </a:cubicBezTo>
                  <a:cubicBezTo>
                    <a:pt x="332" y="1357"/>
                    <a:pt x="301" y="1363"/>
                    <a:pt x="280" y="1355"/>
                  </a:cubicBezTo>
                  <a:cubicBezTo>
                    <a:pt x="254" y="1126"/>
                    <a:pt x="124" y="1199"/>
                    <a:pt x="124" y="1032"/>
                  </a:cubicBezTo>
                  <a:close/>
                </a:path>
              </a:pathLst>
            </a:custGeom>
            <a:solidFill>
              <a:schemeClr val="accent2">
                <a:alpha val="85001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04" name="AutoShape 8" descr="30%"/>
            <p:cNvSpPr>
              <a:spLocks noChangeArrowheads="1"/>
            </p:cNvSpPr>
            <p:nvPr/>
          </p:nvSpPr>
          <p:spPr bwMode="auto">
            <a:xfrm>
              <a:off x="703" y="3339"/>
              <a:ext cx="161" cy="161"/>
            </a:xfrm>
            <a:prstGeom prst="flowChartConnector">
              <a:avLst/>
            </a:prstGeom>
            <a:pattFill prst="pct30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AutoShape 8" descr="30%"/>
            <p:cNvSpPr>
              <a:spLocks noChangeArrowheads="1"/>
            </p:cNvSpPr>
            <p:nvPr/>
          </p:nvSpPr>
          <p:spPr bwMode="auto">
            <a:xfrm>
              <a:off x="930" y="2523"/>
              <a:ext cx="161" cy="161"/>
            </a:xfrm>
            <a:prstGeom prst="flowChartConnector">
              <a:avLst/>
            </a:prstGeom>
            <a:pattFill prst="pct30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01" name="AutoShape 5"/>
            <p:cNvSpPr>
              <a:spLocks noChangeArrowheads="1"/>
            </p:cNvSpPr>
            <p:nvPr/>
          </p:nvSpPr>
          <p:spPr bwMode="auto">
            <a:xfrm>
              <a:off x="567" y="2758"/>
              <a:ext cx="480" cy="480"/>
            </a:xfrm>
            <a:prstGeom prst="flowChartConnector">
              <a:avLst/>
            </a:pr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02" name="AutoShape 6"/>
            <p:cNvSpPr>
              <a:spLocks noChangeArrowheads="1"/>
            </p:cNvSpPr>
            <p:nvPr/>
          </p:nvSpPr>
          <p:spPr bwMode="auto">
            <a:xfrm rot="-179773">
              <a:off x="385" y="2704"/>
              <a:ext cx="184" cy="191"/>
            </a:xfrm>
            <a:prstGeom prst="flowChartConnector">
              <a:avLst/>
            </a:prstGeom>
            <a:gradFill rotWithShape="1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44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3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43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43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4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43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43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43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4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" fill="hold"/>
                                        <p:tgtEl>
                                          <p:spTgt spid="43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 animBg="1"/>
      <p:bldP spid="43026" grpId="0" animBg="1"/>
      <p:bldP spid="43028" grpId="0" animBg="1"/>
      <p:bldP spid="43029" grpId="0" animBg="1"/>
      <p:bldP spid="43046" grpId="0" animBg="1"/>
      <p:bldP spid="43047" grpId="0" animBg="1"/>
      <p:bldP spid="430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II. Trùng giày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8149" y="-40644"/>
            <a:ext cx="2433851" cy="1126937"/>
          </a:xfrm>
          <a:prstGeom prst="rect">
            <a:avLst/>
          </a:prstGeom>
        </p:spPr>
      </p:pic>
      <p:pic>
        <p:nvPicPr>
          <p:cNvPr id="3" name="Sinh sản phân đôi ở trùng đế già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5624" y="1299949"/>
            <a:ext cx="9263418" cy="555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3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92" y="0"/>
            <a:ext cx="12192000" cy="1069514"/>
          </a:xfrm>
        </p:spPr>
        <p:txBody>
          <a:bodyPr/>
          <a:lstStyle/>
          <a:p>
            <a:r>
              <a:rPr lang="en-US" altLang="ko-KR" dirty="0"/>
              <a:t>I. </a:t>
            </a:r>
            <a:r>
              <a:rPr lang="en-US" altLang="ko-KR" dirty="0" err="1"/>
              <a:t>Trùng</a:t>
            </a:r>
            <a:r>
              <a:rPr lang="en-US" altLang="ko-KR" dirty="0"/>
              <a:t> </a:t>
            </a:r>
            <a:r>
              <a:rPr lang="en-US" altLang="ko-KR" dirty="0" err="1"/>
              <a:t>biến</a:t>
            </a:r>
            <a:r>
              <a:rPr lang="en-US" altLang="ko-KR" dirty="0"/>
              <a:t> </a:t>
            </a:r>
            <a:r>
              <a:rPr lang="en-US" altLang="ko-KR" dirty="0" err="1"/>
              <a:t>hình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32" y="1155422"/>
            <a:ext cx="4200525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527" y="1648448"/>
            <a:ext cx="6991473" cy="463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94" y="4051022"/>
            <a:ext cx="4876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/>
          <p:cNvSpPr/>
          <p:nvPr/>
        </p:nvSpPr>
        <p:spPr>
          <a:xfrm>
            <a:off x="2210937" y="3153048"/>
            <a:ext cx="8011236" cy="1795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 ở mặt bùn trong các ao tù hay hồ nước lặng. Đôi khi có thể lẫn vào lớp váng trên mặt các ao hồ.</a:t>
            </a:r>
          </a:p>
        </p:txBody>
      </p:sp>
    </p:spTree>
    <p:extLst>
      <p:ext uri="{BB962C8B-B14F-4D97-AF65-F5344CB8AC3E}">
        <p14:creationId xmlns:p14="http://schemas.microsoft.com/office/powerpoint/2010/main" val="33291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92" y="0"/>
            <a:ext cx="12192000" cy="1069514"/>
          </a:xfrm>
        </p:spPr>
        <p:txBody>
          <a:bodyPr/>
          <a:lstStyle/>
          <a:p>
            <a:r>
              <a:rPr lang="en-US" altLang="ko-KR"/>
              <a:t>I. Trùng biến hình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728" y="1282890"/>
            <a:ext cx="57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1. Cấu tạo và di chuyển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1" t="27575" r="21458" b="33411"/>
          <a:stretch/>
        </p:blipFill>
        <p:spPr>
          <a:xfrm>
            <a:off x="3921602" y="2183642"/>
            <a:ext cx="8063066" cy="4517408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4591" y="2322240"/>
            <a:ext cx="3261815" cy="3246047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0,01mm –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0,05mm.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92" y="0"/>
            <a:ext cx="12192000" cy="1069514"/>
          </a:xfrm>
        </p:spPr>
        <p:txBody>
          <a:bodyPr/>
          <a:lstStyle/>
          <a:p>
            <a:r>
              <a:rPr lang="en-US" altLang="ko-KR"/>
              <a:t>I. Trùng biến hình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728" y="1282890"/>
            <a:ext cx="57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1. Cấu tạo và di chuyển</a:t>
            </a:r>
          </a:p>
        </p:txBody>
      </p:sp>
      <p:pic>
        <p:nvPicPr>
          <p:cNvPr id="9" name="Trùng Biến Hình đang di chuyển - Bằng cách dồn chất nguyên sinh về một ph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728" y="2019486"/>
            <a:ext cx="6096000" cy="45720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6864824" y="1282890"/>
            <a:ext cx="5172502" cy="226552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video và nhận xét về cách di chuyển của trùng biến hình?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532728" y="3971499"/>
            <a:ext cx="891654" cy="333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7560859" y="2361063"/>
            <a:ext cx="3487003" cy="3998057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Trùng biến hình di chuyển nhờ dòng chất nguyên sinh dồn về một phía tạo thành chân giả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 cơ thể chúng luôn luôn biến đổi hình dạng.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92" y="0"/>
            <a:ext cx="12192000" cy="1069514"/>
          </a:xfrm>
        </p:spPr>
        <p:txBody>
          <a:bodyPr/>
          <a:lstStyle/>
          <a:p>
            <a:r>
              <a:rPr lang="en-US" altLang="ko-KR"/>
              <a:t>I. Trùng biến hình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09732" y="1642281"/>
            <a:ext cx="8799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457200" indent="-457200" eaLnBrk="1" hangingPunct="1">
              <a:buFontTx/>
              <a:buChar char="-"/>
            </a:pP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oogle Shape;1853;p63"/>
          <p:cNvGrpSpPr/>
          <p:nvPr/>
        </p:nvGrpSpPr>
        <p:grpSpPr>
          <a:xfrm>
            <a:off x="13792" y="2254382"/>
            <a:ext cx="2283049" cy="3343457"/>
            <a:chOff x="2641950" y="3481825"/>
            <a:chExt cx="469125" cy="635475"/>
          </a:xfrm>
        </p:grpSpPr>
        <p:sp>
          <p:nvSpPr>
            <p:cNvPr id="10" name="Google Shape;1854;p63"/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solidFill>
              <a:srgbClr val="FCFCEE"/>
            </a:solidFill>
            <a:ln w="25400" cap="flat" cmpd="sng" algn="ctr">
              <a:solidFill>
                <a:srgbClr val="C30069"/>
              </a:solidFill>
              <a:prstDash val="solid"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55;p63"/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CFCEE"/>
            </a:solidFill>
            <a:ln w="25400" cap="flat" cmpd="sng" algn="ctr">
              <a:solidFill>
                <a:srgbClr val="C30069"/>
              </a:solidFill>
              <a:prstDash val="solid"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oogle Shape;1839;p63"/>
          <p:cNvGrpSpPr/>
          <p:nvPr/>
        </p:nvGrpSpPr>
        <p:grpSpPr>
          <a:xfrm>
            <a:off x="1947911" y="1642281"/>
            <a:ext cx="8751933" cy="4046103"/>
            <a:chOff x="2397850" y="856225"/>
            <a:chExt cx="6147651" cy="3015625"/>
          </a:xfrm>
        </p:grpSpPr>
        <p:cxnSp>
          <p:nvCxnSpPr>
            <p:cNvPr id="13" name="Google Shape;1840;p63"/>
            <p:cNvCxnSpPr/>
            <p:nvPr/>
          </p:nvCxnSpPr>
          <p:spPr>
            <a:xfrm rot="10800000" flipH="1">
              <a:off x="2921500" y="1286062"/>
              <a:ext cx="494100" cy="285300"/>
            </a:xfrm>
            <a:prstGeom prst="straightConnector1">
              <a:avLst/>
            </a:prstGeom>
            <a:noFill/>
            <a:ln w="9525" cap="flat" cmpd="sng">
              <a:solidFill>
                <a:srgbClr val="0A090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842;p63"/>
            <p:cNvCxnSpPr/>
            <p:nvPr/>
          </p:nvCxnSpPr>
          <p:spPr>
            <a:xfrm>
              <a:off x="3087332" y="3074528"/>
              <a:ext cx="368700" cy="0"/>
            </a:xfrm>
            <a:prstGeom prst="straightConnector1">
              <a:avLst/>
            </a:prstGeom>
            <a:noFill/>
            <a:ln w="9525" cap="flat" cmpd="sng">
              <a:solidFill>
                <a:srgbClr val="0A090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6" name="Google Shape;1843;p63"/>
            <p:cNvSpPr/>
            <p:nvPr/>
          </p:nvSpPr>
          <p:spPr>
            <a:xfrm>
              <a:off x="2397850" y="1271750"/>
              <a:ext cx="770700" cy="2600100"/>
            </a:xfrm>
            <a:prstGeom prst="rightBracket">
              <a:avLst>
                <a:gd name="adj" fmla="val 168678"/>
              </a:avLst>
            </a:prstGeom>
            <a:noFill/>
            <a:ln w="9525" cap="flat" cmpd="sng">
              <a:solidFill>
                <a:srgbClr val="0A090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44;p63"/>
            <p:cNvSpPr/>
            <p:nvPr/>
          </p:nvSpPr>
          <p:spPr>
            <a:xfrm>
              <a:off x="3328046" y="856225"/>
              <a:ext cx="3664418" cy="916800"/>
            </a:xfrm>
            <a:prstGeom prst="roundRect">
              <a:avLst>
                <a:gd name="adj" fmla="val 16667"/>
              </a:avLst>
            </a:prstGeom>
            <a:solidFill>
              <a:srgbClr val="FCFCEE"/>
            </a:solidFill>
            <a:ln w="9525" cap="flat" cmpd="sng">
              <a:solidFill>
                <a:srgbClr val="0A090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846;p63"/>
            <p:cNvSpPr/>
            <p:nvPr/>
          </p:nvSpPr>
          <p:spPr>
            <a:xfrm>
              <a:off x="3420200" y="2422862"/>
              <a:ext cx="5125301" cy="1352125"/>
            </a:xfrm>
            <a:prstGeom prst="roundRect">
              <a:avLst>
                <a:gd name="adj" fmla="val 16667"/>
              </a:avLst>
            </a:prstGeom>
            <a:solidFill>
              <a:srgbClr val="FCFCEE"/>
            </a:solidFill>
            <a:ln w="9525" cap="flat" cmpd="sng">
              <a:solidFill>
                <a:srgbClr val="0A090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7546" y="3233612"/>
            <a:ext cx="1620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1. Cấu tạo và di chuyển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94420" y="1739353"/>
            <a:ext cx="5426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Cấu tạo: Là một cơ thể động vật đơn bào có cấu tạo đơn giản.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568276" y="3923161"/>
            <a:ext cx="69387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sv-SE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Di chuyển: nhờ dòng chất nguyên sinh dồn về 1 phía tạo thành </a:t>
            </a:r>
            <a:r>
              <a:rPr lang="sv-SE" sz="280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chân giả </a:t>
            </a:r>
            <a:r>
              <a:rPr lang="sv-SE" sz="280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sv-SE" sz="280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Luôn </a:t>
            </a:r>
            <a:r>
              <a:rPr lang="sv-SE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biến đổi hình dạng.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I. Trùng biến hình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2513" y="1155422"/>
            <a:ext cx="502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2. Dinh dưỡng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538" y="2777993"/>
            <a:ext cx="8702113" cy="35395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94008" y="6317518"/>
            <a:ext cx="7164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Các giai đoạn trùng biến hình bắt mồi và tiêu hóa mồi. 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657600" y="1708163"/>
            <a:ext cx="8534400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4">
                <a:lumMod val="50000"/>
              </a:scheme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mồi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trùng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08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8850" y="4950111"/>
            <a:ext cx="782955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Khi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vi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...)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209799" y="6155447"/>
            <a:ext cx="930891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Hai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nuốt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209799" y="5552779"/>
            <a:ext cx="981387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Không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228850" y="4383349"/>
            <a:ext cx="782955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Lập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676400" y="4391025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676400" y="4990805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47825" y="619578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647825" y="5593111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19886" r="12911" b="61797"/>
          <a:stretch/>
        </p:blipFill>
        <p:spPr>
          <a:xfrm>
            <a:off x="0" y="-80598"/>
            <a:ext cx="12128702" cy="1992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620957"/>
            <a:ext cx="7348182" cy="27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55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 I. Trùng biến hình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149" y="-52353"/>
            <a:ext cx="2433851" cy="120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2513" y="1155422"/>
            <a:ext cx="502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2. Dinh dưỡng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37744" y="1778120"/>
            <a:ext cx="11074141" cy="353943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Lấy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dinh dưỡng bằng cách bắt mồi và tiêu hóa mồi trong tế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tiêu hóa nội bào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: Nước thừa được tập trung về không bào co bóp rồi chuyển ra ngoài, riêng chất thải thì có thể được loại ra ở bất kì vị trí nào trên cơ thể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Hô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hấp thực hiện qua bề mặt cơ thể, lấy oxi và thải cacbonic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3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811</Words>
  <Application>Microsoft Office PowerPoint</Application>
  <PresentationFormat>Custom</PresentationFormat>
  <Paragraphs>112</Paragraphs>
  <Slides>21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Office Theme</vt:lpstr>
      <vt:lpstr>1_Office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I. Trùng biến hình</vt:lpstr>
      <vt:lpstr>I. Trùng biến hình</vt:lpstr>
      <vt:lpstr>I. Trùng biến hình</vt:lpstr>
      <vt:lpstr>I. Trùng biến hình</vt:lpstr>
      <vt:lpstr> I. Trùng biến hình</vt:lpstr>
      <vt:lpstr>PowerPoint Presentation</vt:lpstr>
      <vt:lpstr> I. Trùng biến hình</vt:lpstr>
      <vt:lpstr> I. Trùng biến hình</vt:lpstr>
      <vt:lpstr> I. Trùng biến hình</vt:lpstr>
      <vt:lpstr> II. Trùng giày</vt:lpstr>
      <vt:lpstr> II. Trùng giày</vt:lpstr>
      <vt:lpstr> II. Trùng giày</vt:lpstr>
      <vt:lpstr> II. Trùng giày</vt:lpstr>
      <vt:lpstr> II. Trùng giày</vt:lpstr>
      <vt:lpstr> II. Trùng giày</vt:lpstr>
      <vt:lpstr> II. Trùng giày</vt:lpstr>
      <vt:lpstr> II. Trùng giày</vt:lpstr>
      <vt:lpstr> II. Trùng giày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maihoang0411@gmail.com</cp:lastModifiedBy>
  <cp:revision>53</cp:revision>
  <dcterms:created xsi:type="dcterms:W3CDTF">2021-09-13T09:13:13Z</dcterms:created>
  <dcterms:modified xsi:type="dcterms:W3CDTF">2021-09-22T00:34:40Z</dcterms:modified>
</cp:coreProperties>
</file>